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65" r:id="rId3"/>
    <p:sldId id="262" r:id="rId4"/>
    <p:sldId id="263" r:id="rId5"/>
    <p:sldId id="264" r:id="rId6"/>
    <p:sldId id="266" r:id="rId7"/>
    <p:sldId id="260" r:id="rId8"/>
    <p:sldId id="261" r:id="rId9"/>
    <p:sldId id="285" r:id="rId10"/>
    <p:sldId id="289" r:id="rId11"/>
    <p:sldId id="290" r:id="rId12"/>
    <p:sldId id="281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7" r:id="rId23"/>
    <p:sldId id="279" r:id="rId24"/>
    <p:sldId id="276" r:id="rId25"/>
    <p:sldId id="283" r:id="rId26"/>
    <p:sldId id="278" r:id="rId27"/>
    <p:sldId id="286" r:id="rId28"/>
    <p:sldId id="287" r:id="rId29"/>
    <p:sldId id="288" r:id="rId30"/>
    <p:sldId id="291" r:id="rId31"/>
    <p:sldId id="258" r:id="rId32"/>
    <p:sldId id="284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24" r:id="rId54"/>
    <p:sldId id="323" r:id="rId55"/>
    <p:sldId id="314" r:id="rId56"/>
    <p:sldId id="321" r:id="rId57"/>
    <p:sldId id="316" r:id="rId58"/>
    <p:sldId id="315" r:id="rId59"/>
    <p:sldId id="322" r:id="rId60"/>
    <p:sldId id="318" r:id="rId61"/>
    <p:sldId id="319" r:id="rId62"/>
    <p:sldId id="320" r:id="rId63"/>
    <p:sldId id="317" r:id="rId64"/>
    <p:sldId id="325" r:id="rId65"/>
    <p:sldId id="312" r:id="rId66"/>
    <p:sldId id="326" r:id="rId67"/>
    <p:sldId id="327" r:id="rId68"/>
    <p:sldId id="328" r:id="rId69"/>
    <p:sldId id="330" r:id="rId70"/>
    <p:sldId id="329" r:id="rId71"/>
    <p:sldId id="331" r:id="rId72"/>
    <p:sldId id="332" r:id="rId73"/>
    <p:sldId id="333" r:id="rId74"/>
    <p:sldId id="335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Avendaño" initials="AA" lastIdx="1" clrIdx="0">
    <p:extLst>
      <p:ext uri="{19B8F6BF-5375-455C-9EA6-DF929625EA0E}">
        <p15:presenceInfo xmlns:p15="http://schemas.microsoft.com/office/powerpoint/2012/main" userId="84f42191b12aab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3" autoAdjust="0"/>
    <p:restoredTop sz="83333" autoAdjust="0"/>
  </p:normalViewPr>
  <p:slideViewPr>
    <p:cSldViewPr snapToGrid="0" snapToObjects="1">
      <p:cViewPr varScale="1">
        <p:scale>
          <a:sx n="58" d="100"/>
          <a:sy n="58" d="100"/>
        </p:scale>
        <p:origin x="10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Forms/Sending_and_retrieving_form_data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st.github.com/hackeris/fa2bfd20e6bec08c8d5240efe87d4687" TargetMode="External"/><Relationship Id="rId4" Type="http://schemas.openxmlformats.org/officeDocument/2006/relationships/hyperlink" Target="https://medium.com/@smirnov.am/securing-flask-web-applications-f877e374b427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mirnov.am/securing-flask-web-applications-f877e374b427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technology-stack-for-web-developme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https://developer.mozilla.org/en-US/docs/Learn/HTML/Forms/Sending_and_retrieving_form_data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https://medium.com/@smirnov.am/securing-flask-web-applications-f877e374b427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https://gist.github.com/hackeris/fa2bfd20e6bec08c8d5240efe87d4687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5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https://medium.com/@smirnov.am/securing-flask-web-applications-f877e374b427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1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SMTP</a:t>
            </a:r>
            <a:r>
              <a:rPr lang="es-MX" baseline="0" dirty="0" smtClean="0"/>
              <a:t> – enviar</a:t>
            </a:r>
          </a:p>
          <a:p>
            <a:r>
              <a:rPr lang="es-MX" baseline="0" dirty="0" smtClean="0"/>
              <a:t>IMAP – POP3  - recepción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3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https://www.ecured.cu/Servidor_Web#Servidores_basados_en_hilos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https://rubygarage.org/blog/technology-stack-for-web-development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requerimientos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acciones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datos-modelo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renderiza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vista)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8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https://cdn.arstechnica.net/wp-content/uploads/2016/03/sqlvnosql.png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ews.netcraft.com/archives/2019/" TargetMode="External"/><Relationship Id="rId4" Type="http://schemas.openxmlformats.org/officeDocument/2006/relationships/hyperlink" Target="https://trends.builtwith.com/web-serv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332" t="15487" r="44752" b="12661"/>
          <a:stretch/>
        </p:blipFill>
        <p:spPr>
          <a:xfrm>
            <a:off x="620487" y="1986656"/>
            <a:ext cx="4065175" cy="3828369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1173" t="11962" r="34263" b="4875"/>
          <a:stretch/>
        </p:blipFill>
        <p:spPr>
          <a:xfrm>
            <a:off x="5308042" y="270086"/>
            <a:ext cx="6702072" cy="5745869"/>
          </a:xfrm>
          <a:prstGeom prst="rect">
            <a:avLst/>
          </a:prstGeom>
        </p:spPr>
      </p:pic>
      <p:sp>
        <p:nvSpPr>
          <p:cNvPr id="12" name="CuadroTexto 11">
            <a:hlinkClick r:id="rId4"/>
          </p:cNvPr>
          <p:cNvSpPr txBox="1"/>
          <p:nvPr/>
        </p:nvSpPr>
        <p:spPr>
          <a:xfrm>
            <a:off x="2161710" y="5926327"/>
            <a:ext cx="8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Trends</a:t>
            </a:r>
            <a:endParaRPr lang="es-MX" dirty="0"/>
          </a:p>
        </p:txBody>
      </p:sp>
      <p:sp>
        <p:nvSpPr>
          <p:cNvPr id="13" name="CuadroTexto 12">
            <a:hlinkClick r:id="rId5"/>
          </p:cNvPr>
          <p:cNvSpPr txBox="1"/>
          <p:nvPr/>
        </p:nvSpPr>
        <p:spPr>
          <a:xfrm>
            <a:off x="8183082" y="5926327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Netcraft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26929" y="1329133"/>
            <a:ext cx="6252411" cy="5234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Protocolo (http, https, ftp)</a:t>
            </a:r>
          </a:p>
          <a:p>
            <a:pPr lvl="1">
              <a:defRPr/>
            </a:pPr>
            <a:r>
              <a:rPr lang="es-EC" sz="1800" dirty="0" smtClean="0"/>
              <a:t>Servidor o Host</a:t>
            </a:r>
            <a:endParaRPr lang="es-EC" sz="1800" dirty="0"/>
          </a:p>
          <a:p>
            <a:pPr lvl="2">
              <a:defRPr/>
            </a:pPr>
            <a:r>
              <a:rPr lang="es-EC" sz="1800" dirty="0" smtClean="0"/>
              <a:t>subdominio + dominio </a:t>
            </a:r>
            <a:r>
              <a:rPr lang="en-US" sz="1800" dirty="0" smtClean="0"/>
              <a:t>(SLD|TLD)</a:t>
            </a:r>
            <a:r>
              <a:rPr lang="es-EC" sz="1800" dirty="0" smtClean="0"/>
              <a:t> o IP</a:t>
            </a:r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 smtClean="0"/>
              <a:t>Ruta</a:t>
            </a:r>
            <a:endParaRPr lang="es-EC" sz="1800" dirty="0"/>
          </a:p>
          <a:p>
            <a:pPr lvl="2">
              <a:defRPr/>
            </a:pPr>
            <a:r>
              <a:rPr lang="es-EC" sz="1800" dirty="0" err="1"/>
              <a:t>Path</a:t>
            </a:r>
            <a:r>
              <a:rPr lang="es-EC" sz="1800" dirty="0"/>
              <a:t> </a:t>
            </a:r>
            <a:r>
              <a:rPr lang="es-EC" sz="1800" dirty="0" smtClean="0"/>
              <a:t>o Directorio virtual</a:t>
            </a:r>
            <a:endParaRPr lang="es-EC" sz="1800" dirty="0"/>
          </a:p>
          <a:p>
            <a:pPr lvl="1">
              <a:defRPr/>
            </a:pPr>
            <a:r>
              <a:rPr lang="en-US" sz="1800" dirty="0" err="1" smtClean="0"/>
              <a:t>Consulta</a:t>
            </a:r>
            <a:r>
              <a:rPr lang="en-US" sz="1800" dirty="0" smtClean="0"/>
              <a:t> 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Query</a:t>
            </a:r>
            <a:r>
              <a:rPr lang="es-EC" sz="1800" dirty="0" smtClean="0"/>
              <a:t> </a:t>
            </a:r>
            <a:r>
              <a:rPr lang="es-EC" sz="1800" dirty="0" err="1" smtClean="0"/>
              <a:t>String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Informaci</a:t>
            </a:r>
            <a:r>
              <a:rPr lang="es-MX" sz="1800" dirty="0" err="1" smtClean="0"/>
              <a:t>ón</a:t>
            </a:r>
            <a:r>
              <a:rPr lang="es-MX" sz="1800" dirty="0" smtClean="0"/>
              <a:t> adicional para el servidor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Parámetros: clave=valor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Separados por &amp;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Fragmento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Identificación de parte de otro recurso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Parte de un documento HTML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72263"/>
            <a:ext cx="8373311" cy="3016686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234734" y="3816101"/>
          <a:ext cx="5617742" cy="231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71"/>
                <a:gridCol w="2808871"/>
              </a:tblGrid>
              <a:tr h="577926">
                <a:tc gridSpan="2">
                  <a:txBody>
                    <a:bodyPr/>
                    <a:lstStyle/>
                    <a:p>
                      <a:pPr algn="ctr"/>
                      <a:r>
                        <a:rPr lang="es-MX" sz="2800" dirty="0" smtClean="0"/>
                        <a:t>Caracteres</a:t>
                      </a:r>
                      <a:endParaRPr lang="es-MX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smtClean="0"/>
                        <a:t>ASCII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Intactos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s-MX" dirty="0" smtClean="0"/>
                        <a:t>Espacios en blanco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Especiales</a:t>
                      </a:r>
                      <a:r>
                        <a:rPr lang="en-US" baseline="0" dirty="0" smtClean="0"/>
                        <a:t> (tildes)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%&lt;hexadecimal&gt;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8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26" y="2456115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6675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94" y="0"/>
            <a:ext cx="6976727" cy="6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09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Códigos de Estado</a:t>
            </a:r>
            <a:endParaRPr lang="es-MX" dirty="0"/>
          </a:p>
        </p:txBody>
      </p:sp>
      <p:pic>
        <p:nvPicPr>
          <p:cNvPr id="6" name="Marcador de contenido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245" t="17293" r="67646" b="70009"/>
          <a:stretch/>
        </p:blipFill>
        <p:spPr>
          <a:xfrm>
            <a:off x="1066799" y="3316967"/>
            <a:ext cx="3755571" cy="116081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Respuesta abreviada </a:t>
            </a:r>
          </a:p>
          <a:p>
            <a:pPr lvl="1"/>
            <a:r>
              <a:rPr lang="es-MX" dirty="0"/>
              <a:t>1XX Respuestas informativas</a:t>
            </a:r>
          </a:p>
          <a:p>
            <a:pPr lvl="1"/>
            <a:r>
              <a:rPr lang="es-MX" dirty="0"/>
              <a:t>2XX Peticiones correctas</a:t>
            </a:r>
          </a:p>
          <a:p>
            <a:pPr lvl="1"/>
            <a:r>
              <a:rPr lang="es-MX" dirty="0"/>
              <a:t>3XX Redirecciones</a:t>
            </a:r>
          </a:p>
          <a:p>
            <a:pPr lvl="1"/>
            <a:r>
              <a:rPr lang="es-MX" dirty="0"/>
              <a:t>4XX Errores del cliente</a:t>
            </a:r>
          </a:p>
          <a:p>
            <a:pPr lvl="1"/>
            <a:r>
              <a:rPr lang="es-MX" dirty="0"/>
              <a:t>5XX Errores de </a:t>
            </a:r>
            <a:r>
              <a:rPr lang="es-MX" dirty="0" smtClean="0"/>
              <a:t>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4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</a:t>
            </a:r>
            <a:r>
              <a:rPr lang="es-MX" b="1" dirty="0" smtClean="0"/>
              <a:t>datos</a:t>
            </a:r>
            <a:r>
              <a:rPr lang="es-MX" dirty="0" smtClean="0"/>
              <a:t> del </a:t>
            </a:r>
            <a:r>
              <a:rPr lang="en-US" dirty="0" err="1" smtClean="0"/>
              <a:t>cliente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/>
              <a:t>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smtClean="0"/>
              <a:t>HTTP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: </a:t>
            </a:r>
            <a:r>
              <a:rPr lang="en-US" dirty="0"/>
              <a:t>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6096000" y="4755301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14" y="1030516"/>
            <a:ext cx="5869943" cy="4118428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231571" y="3298371"/>
            <a:ext cx="1469572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68086" y="3701142"/>
            <a:ext cx="22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Espera</a:t>
            </a:r>
            <a:r>
              <a:rPr lang="en-US" dirty="0" smtClean="0"/>
              <a:t> y </a:t>
            </a:r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peticiones</a:t>
            </a:r>
            <a:r>
              <a:rPr lang="en-US" dirty="0" smtClean="0"/>
              <a:t> HTTP. </a:t>
            </a:r>
            <a:r>
              <a:rPr lang="en-US" dirty="0" err="1" smtClean="0"/>
              <a:t>Maneja</a:t>
            </a:r>
            <a:r>
              <a:rPr lang="en-US" dirty="0" smtClean="0"/>
              <a:t> m</a:t>
            </a:r>
            <a:r>
              <a:rPr lang="es-MX" dirty="0" err="1" smtClean="0"/>
              <a:t>últiples</a:t>
            </a:r>
            <a:r>
              <a:rPr lang="es-MX" dirty="0" smtClean="0"/>
              <a:t> peticiones a la vez</a:t>
            </a:r>
            <a:endParaRPr lang="es-MX" dirty="0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6096000" y="1883229"/>
            <a:ext cx="3233057" cy="120650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329057" y="1449436"/>
            <a:ext cx="227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Sirve para autentificar y permitir el acceso</a:t>
            </a:r>
            <a:endParaRPr lang="es-MX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096000" y="4901471"/>
            <a:ext cx="707571" cy="84455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710501" y="5247545"/>
            <a:ext cx="297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Determina el tipo de recurso solicitado; lo ejecuta y genera la respuesta </a:t>
            </a:r>
            <a:r>
              <a:rPr lang="en-US" dirty="0" smtClean="0"/>
              <a:t>+ </a:t>
            </a:r>
            <a:r>
              <a:rPr lang="en-US" dirty="0" err="1" smtClean="0"/>
              <a:t>registro</a:t>
            </a:r>
            <a:r>
              <a:rPr lang="en-US" dirty="0" smtClean="0"/>
              <a:t> de app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5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07632"/>
          </a:xfrm>
        </p:spPr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862943" y="51031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dirty="0"/>
              <a:t>You work on a platform. </a:t>
            </a:r>
            <a:br>
              <a:rPr lang="en-US" sz="3200" b="1" i="1" dirty="0"/>
            </a:br>
            <a:r>
              <a:rPr lang="en-US" sz="3200" b="1" i="1" dirty="0"/>
              <a:t>You use a framework.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93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429656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Picture</a:t>
            </a:r>
            <a:endParaRPr lang="es-MX" dirty="0"/>
          </a:p>
        </p:txBody>
      </p:sp>
      <p:pic>
        <p:nvPicPr>
          <p:cNvPr id="2050" name="Picture 2" descr="Tech Sta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45" y="1401307"/>
            <a:ext cx="8640083" cy="49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3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-Vista-</a:t>
            </a:r>
            <a:r>
              <a:rPr lang="en-US" dirty="0" err="1" smtClean="0"/>
              <a:t>Controlador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6" y="81214"/>
            <a:ext cx="6085115" cy="44985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MVC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Patrón de diseño</a:t>
            </a:r>
          </a:p>
          <a:p>
            <a:pPr lvl="1"/>
            <a:r>
              <a:rPr lang="es-MX" dirty="0" smtClean="0"/>
              <a:t>Aplicaciones orientadas a datos</a:t>
            </a:r>
          </a:p>
          <a:p>
            <a:r>
              <a:rPr lang="es-MX" dirty="0" smtClean="0"/>
              <a:t>Estándar de facto</a:t>
            </a:r>
          </a:p>
          <a:p>
            <a:pPr lvl="1"/>
            <a:r>
              <a:rPr lang="es-MX" dirty="0" smtClean="0"/>
              <a:t>Mayoría de los </a:t>
            </a:r>
            <a:r>
              <a:rPr lang="es-MX" i="1" dirty="0" smtClean="0"/>
              <a:t>backend web </a:t>
            </a:r>
            <a:r>
              <a:rPr lang="es-MX" i="1" dirty="0" err="1" smtClean="0"/>
              <a:t>frameworks</a:t>
            </a:r>
            <a:r>
              <a:rPr lang="es-MX" dirty="0" smtClean="0"/>
              <a:t> lo utilizan </a:t>
            </a:r>
          </a:p>
          <a:p>
            <a:r>
              <a:rPr lang="es-MX" dirty="0" smtClean="0"/>
              <a:t>Mejoras</a:t>
            </a:r>
          </a:p>
          <a:p>
            <a:pPr lvl="1"/>
            <a:r>
              <a:rPr lang="es-MX" dirty="0" smtClean="0"/>
              <a:t>Organización</a:t>
            </a:r>
          </a:p>
          <a:p>
            <a:pPr lvl="1"/>
            <a:r>
              <a:rPr lang="es-MX" dirty="0" smtClean="0"/>
              <a:t>Legibilidad</a:t>
            </a:r>
          </a:p>
          <a:p>
            <a:pPr lvl="1"/>
            <a:r>
              <a:rPr lang="es-MX" dirty="0" smtClean="0"/>
              <a:t>Flexibilidad</a:t>
            </a:r>
          </a:p>
          <a:p>
            <a:pPr lvl="1"/>
            <a:r>
              <a:rPr lang="es-MX" dirty="0" smtClean="0"/>
              <a:t>Re-uso</a:t>
            </a:r>
          </a:p>
          <a:p>
            <a:pPr lvl="1"/>
            <a:r>
              <a:rPr lang="es-MX" dirty="0" err="1" smtClean="0"/>
              <a:t>Mantenibilidad</a:t>
            </a:r>
            <a:endParaRPr lang="es-MX" dirty="0" smtClean="0"/>
          </a:p>
          <a:p>
            <a:pPr lvl="1"/>
            <a:r>
              <a:rPr lang="es-MX" dirty="0" smtClean="0"/>
              <a:t>Separación Front-Back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91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2" t="36098" r="9764" b="5863"/>
          <a:stretch/>
        </p:blipFill>
        <p:spPr>
          <a:xfrm>
            <a:off x="10886" y="36058"/>
            <a:ext cx="8363857" cy="447788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t="39711" r="9957" b="12302"/>
          <a:stretch/>
        </p:blipFill>
        <p:spPr>
          <a:xfrm>
            <a:off x="283028" y="261435"/>
            <a:ext cx="8316686" cy="36935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39767" r="10182" b="15536"/>
          <a:stretch/>
        </p:blipFill>
        <p:spPr>
          <a:xfrm>
            <a:off x="4441371" y="3501571"/>
            <a:ext cx="752143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</a:p>
          <a:p>
            <a:pPr lvl="1"/>
            <a:r>
              <a:rPr lang="en-US" dirty="0" err="1" smtClean="0"/>
              <a:t>Interfaz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del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err="1" smtClean="0"/>
              <a:t>Controlador</a:t>
            </a:r>
            <a:endParaRPr lang="en-US" dirty="0" smtClean="0"/>
          </a:p>
          <a:p>
            <a:pPr lvl="1"/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196" y="1825625"/>
            <a:ext cx="4551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, ORM, 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Representación</a:t>
            </a:r>
            <a:r>
              <a:rPr lang="en-US" dirty="0" smtClean="0"/>
              <a:t> </a:t>
            </a:r>
            <a:r>
              <a:rPr lang="en-US" dirty="0" err="1" smtClean="0"/>
              <a:t>abstracta</a:t>
            </a:r>
            <a:endParaRPr lang="en-US" dirty="0"/>
          </a:p>
          <a:p>
            <a:pPr lvl="1"/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POO</a:t>
            </a:r>
          </a:p>
          <a:p>
            <a:pPr lvl="1"/>
            <a:r>
              <a:rPr lang="en-US" dirty="0" err="1" smtClean="0"/>
              <a:t>Clases</a:t>
            </a:r>
            <a:r>
              <a:rPr lang="en-US" dirty="0" smtClean="0"/>
              <a:t>: </a:t>
            </a:r>
            <a:r>
              <a:rPr lang="en-US" dirty="0" err="1" smtClean="0"/>
              <a:t>Atributos</a:t>
            </a:r>
            <a:r>
              <a:rPr lang="en-US" dirty="0" smtClean="0"/>
              <a:t> y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endParaRPr lang="en-US" dirty="0" smtClean="0"/>
          </a:p>
          <a:p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Sistema de </a:t>
            </a:r>
            <a:r>
              <a:rPr lang="en-US" dirty="0" err="1" smtClean="0"/>
              <a:t>persistencia</a:t>
            </a:r>
            <a:endParaRPr lang="en-US" dirty="0" smtClean="0"/>
          </a:p>
          <a:p>
            <a:pPr lvl="1"/>
            <a:r>
              <a:rPr lang="en-US" dirty="0" err="1" smtClean="0"/>
              <a:t>Lógico</a:t>
            </a:r>
            <a:r>
              <a:rPr lang="en-US" dirty="0" smtClean="0"/>
              <a:t> (</a:t>
            </a:r>
            <a:r>
              <a:rPr lang="en-US" dirty="0" err="1" smtClean="0"/>
              <a:t>clases</a:t>
            </a:r>
            <a:r>
              <a:rPr lang="en-US" dirty="0" smtClean="0"/>
              <a:t>) a </a:t>
            </a:r>
            <a:r>
              <a:rPr lang="en-US" dirty="0" err="1" smtClean="0"/>
              <a:t>Físicos</a:t>
            </a:r>
            <a:r>
              <a:rPr lang="en-US" dirty="0" smtClean="0"/>
              <a:t> (</a:t>
            </a:r>
            <a:r>
              <a:rPr lang="en-US" dirty="0" err="1" smtClean="0"/>
              <a:t>registros</a:t>
            </a:r>
            <a:r>
              <a:rPr lang="en-US" dirty="0" smtClean="0"/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0988" y="1429431"/>
            <a:ext cx="4722812" cy="3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ORM?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6104"/>
            <a:ext cx="5181600" cy="26703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055711"/>
            <a:ext cx="5181600" cy="1472746"/>
          </a:xfrm>
        </p:spPr>
        <p:txBody>
          <a:bodyPr>
            <a:normAutofit/>
          </a:bodyPr>
          <a:lstStyle/>
          <a:p>
            <a:r>
              <a:rPr lang="en-US" dirty="0" smtClean="0"/>
              <a:t>Object Relational Mapper</a:t>
            </a:r>
          </a:p>
          <a:p>
            <a:r>
              <a:rPr lang="en-US" dirty="0" err="1" smtClean="0"/>
              <a:t>Implementa</a:t>
            </a:r>
            <a:r>
              <a:rPr lang="en-US" dirty="0" smtClean="0"/>
              <a:t> la </a:t>
            </a:r>
            <a:r>
              <a:rPr lang="en-US" dirty="0" err="1" smtClean="0"/>
              <a:t>abstracción</a:t>
            </a:r>
            <a:r>
              <a:rPr lang="en-US" dirty="0" smtClean="0"/>
              <a:t> de la B.D.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r>
              <a:rPr lang="en-US" dirty="0" smtClean="0"/>
              <a:t> (P.O.O)</a:t>
            </a:r>
          </a:p>
        </p:txBody>
      </p:sp>
    </p:spTree>
    <p:extLst>
      <p:ext uri="{BB962C8B-B14F-4D97-AF65-F5344CB8AC3E}">
        <p14:creationId xmlns:p14="http://schemas.microsoft.com/office/powerpoint/2010/main" val="37965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Servidor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Programa que </a:t>
            </a:r>
            <a:r>
              <a:rPr lang="es-MX" dirty="0"/>
              <a:t>suministra </a:t>
            </a:r>
            <a:r>
              <a:rPr lang="es-MX" b="1" dirty="0"/>
              <a:t>servicios</a:t>
            </a:r>
            <a:r>
              <a:rPr lang="es-MX" dirty="0"/>
              <a:t> a los usuarios o terminales que lo solicitan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Hardware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Equipo que pone </a:t>
            </a:r>
            <a:r>
              <a:rPr lang="es-MX" b="1" dirty="0" smtClean="0"/>
              <a:t>recursos</a:t>
            </a:r>
            <a:r>
              <a:rPr lang="es-MX" dirty="0" smtClean="0"/>
              <a:t> a disposición de la red mediante el programa.</a:t>
            </a:r>
          </a:p>
          <a:p>
            <a:r>
              <a:rPr lang="es-MX" dirty="0" smtClean="0"/>
              <a:t>También conocido como </a:t>
            </a:r>
            <a:r>
              <a:rPr lang="es-MX" b="1" dirty="0" smtClean="0"/>
              <a:t>host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026" name="Picture 2" descr="que es un servi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 bwMode="auto">
          <a:xfrm>
            <a:off x="4154818" y="4339178"/>
            <a:ext cx="4054685" cy="19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Pros </a:t>
            </a:r>
            <a:r>
              <a:rPr lang="en-US" dirty="0" err="1" smtClean="0"/>
              <a:t>vs</a:t>
            </a:r>
            <a:r>
              <a:rPr lang="en-US" dirty="0" smtClean="0"/>
              <a:t> Cons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Portabilidad</a:t>
            </a:r>
            <a:endParaRPr lang="en-US" dirty="0" smtClean="0"/>
          </a:p>
          <a:p>
            <a:pPr lvl="1"/>
            <a:r>
              <a:rPr lang="en-US" dirty="0" smtClean="0"/>
              <a:t>Base </a:t>
            </a:r>
            <a:r>
              <a:rPr lang="en-US" dirty="0" err="1" smtClean="0"/>
              <a:t>Datos</a:t>
            </a:r>
            <a:r>
              <a:rPr lang="en-US" dirty="0" smtClean="0"/>
              <a:t>: MySQL /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 smtClean="0"/>
              <a:t>Desarrollo</a:t>
            </a:r>
            <a:r>
              <a:rPr lang="en-US" dirty="0" smtClean="0"/>
              <a:t>: </a:t>
            </a:r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– Framework</a:t>
            </a:r>
          </a:p>
          <a:p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Avanzadas</a:t>
            </a:r>
            <a:endParaRPr lang="en-US" dirty="0" smtClean="0"/>
          </a:p>
          <a:p>
            <a:pPr lvl="1"/>
            <a:r>
              <a:rPr lang="en-US" dirty="0" err="1" smtClean="0"/>
              <a:t>Transacciones</a:t>
            </a:r>
            <a:r>
              <a:rPr lang="en-US" dirty="0" smtClean="0"/>
              <a:t>, </a:t>
            </a:r>
            <a:r>
              <a:rPr lang="en-US" i="1" dirty="0" smtClean="0"/>
              <a:t>pool</a:t>
            </a:r>
            <a:r>
              <a:rPr lang="en-US" dirty="0" smtClean="0"/>
              <a:t> de </a:t>
            </a:r>
            <a:r>
              <a:rPr lang="en-US" dirty="0" err="1" smtClean="0"/>
              <a:t>conexiones</a:t>
            </a:r>
            <a:r>
              <a:rPr lang="en-US" dirty="0" smtClean="0"/>
              <a:t>, </a:t>
            </a:r>
            <a:r>
              <a:rPr lang="en-US" dirty="0" err="1" smtClean="0"/>
              <a:t>migraciones</a:t>
            </a:r>
            <a:r>
              <a:rPr lang="en-US" dirty="0" smtClean="0"/>
              <a:t>, </a:t>
            </a:r>
            <a:r>
              <a:rPr lang="en-US" dirty="0" err="1" smtClean="0"/>
              <a:t>semillas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Refinamiento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SQL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Rendimiento</a:t>
            </a:r>
          </a:p>
          <a:p>
            <a:r>
              <a:rPr lang="es-MX" dirty="0" smtClean="0"/>
              <a:t>Curva de </a:t>
            </a:r>
            <a:r>
              <a:rPr lang="es-MX" dirty="0" err="1" smtClean="0"/>
              <a:t>apendizaje</a:t>
            </a:r>
            <a:endParaRPr lang="es-MX" dirty="0" smtClean="0"/>
          </a:p>
          <a:p>
            <a:pPr lvl="1"/>
            <a:r>
              <a:rPr lang="es-MX" dirty="0" smtClean="0"/>
              <a:t>Configuración</a:t>
            </a:r>
          </a:p>
          <a:p>
            <a:pPr lvl="1"/>
            <a:r>
              <a:rPr lang="es-MX" dirty="0" smtClean="0"/>
              <a:t>Uso</a:t>
            </a:r>
          </a:p>
          <a:p>
            <a:r>
              <a:rPr lang="es-MX" dirty="0" smtClean="0"/>
              <a:t>Menor atención a la BD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87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ORMs vs </a:t>
            </a:r>
            <a:r>
              <a:rPr lang="en-US" dirty="0" err="1" smtClean="0"/>
              <a:t>Conectores</a:t>
            </a:r>
            <a:r>
              <a:rPr lang="en-US" dirty="0" smtClean="0"/>
              <a:t> BD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2568" y="1825625"/>
            <a:ext cx="9106864" cy="4351338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450286" y="3802743"/>
            <a:ext cx="1277257" cy="97245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Bajo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199571" y="2656114"/>
            <a:ext cx="1277257" cy="114663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ORM: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Varían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web framework y el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conector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10450285" y="2926783"/>
            <a:ext cx="1277257" cy="6052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Desacoplado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4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SQLAlchemy</a:t>
            </a:r>
            <a:r>
              <a:rPr lang="en-US" dirty="0" smtClean="0"/>
              <a:t>, Peewee, The Django ORM, </a:t>
            </a:r>
            <a:r>
              <a:rPr lang="en-US" dirty="0" err="1" smtClean="0"/>
              <a:t>PonyORM</a:t>
            </a:r>
            <a:r>
              <a:rPr lang="en-US" dirty="0" smtClean="0"/>
              <a:t>, </a:t>
            </a:r>
            <a:r>
              <a:rPr lang="en-US" dirty="0" err="1" smtClean="0"/>
              <a:t>SQLObject</a:t>
            </a:r>
            <a:r>
              <a:rPr lang="en-US" dirty="0" smtClean="0"/>
              <a:t> </a:t>
            </a:r>
          </a:p>
          <a:p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Eloquent, Propel, Doctrine, Axon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Sequelize</a:t>
            </a:r>
            <a:r>
              <a:rPr lang="en-US" dirty="0" smtClean="0"/>
              <a:t>, </a:t>
            </a:r>
            <a:r>
              <a:rPr lang="en-US" dirty="0" err="1" smtClean="0"/>
              <a:t>BookShelf</a:t>
            </a:r>
            <a:r>
              <a:rPr lang="en-US" dirty="0" smtClean="0"/>
              <a:t>, </a:t>
            </a:r>
            <a:r>
              <a:rPr lang="en-US" dirty="0" err="1" smtClean="0"/>
              <a:t>Lovefield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t="43175" r="29768" b="32352"/>
          <a:stretch/>
        </p:blipFill>
        <p:spPr>
          <a:xfrm>
            <a:off x="133373" y="2017484"/>
            <a:ext cx="6009807" cy="24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Direccionamiento</a:t>
            </a:r>
            <a:r>
              <a:rPr lang="en-US" dirty="0" smtClean="0"/>
              <a:t>, </a:t>
            </a:r>
            <a:r>
              <a:rPr lang="en-US" dirty="0" err="1" smtClean="0"/>
              <a:t>rutas</a:t>
            </a:r>
            <a:r>
              <a:rPr lang="en-US" dirty="0" smtClean="0"/>
              <a:t>, </a:t>
            </a:r>
            <a:r>
              <a:rPr lang="en-US" dirty="0" err="1" smtClean="0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eventos</a:t>
            </a:r>
            <a:r>
              <a:rPr lang="en-US" dirty="0"/>
              <a:t> de entrada (un </a:t>
            </a:r>
            <a:r>
              <a:rPr lang="en-US" dirty="0" err="1"/>
              <a:t>clic</a:t>
            </a:r>
            <a:r>
              <a:rPr lang="en-US" dirty="0"/>
              <a:t>,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campo de </a:t>
            </a:r>
            <a:r>
              <a:rPr lang="en-US" dirty="0" err="1"/>
              <a:t>texto</a:t>
            </a:r>
            <a:r>
              <a:rPr lang="en-US" dirty="0"/>
              <a:t>, etc</a:t>
            </a:r>
            <a:r>
              <a:rPr lang="en-US" dirty="0" smtClean="0"/>
              <a:t>.).</a:t>
            </a:r>
          </a:p>
          <a:p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vistos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 err="1"/>
              <a:t>administradores</a:t>
            </a:r>
            <a:r>
              <a:rPr lang="en-US" dirty="0"/>
              <a:t> </a:t>
            </a:r>
            <a:r>
              <a:rPr lang="en-US" dirty="0" err="1"/>
              <a:t>cuidando</a:t>
            </a:r>
            <a:r>
              <a:rPr lang="en-US" dirty="0"/>
              <a:t> de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endParaRPr lang="en-US" dirty="0" smtClean="0"/>
          </a:p>
          <a:p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b="1" dirty="0" err="1"/>
              <a:t>reglas</a:t>
            </a:r>
            <a:r>
              <a:rPr lang="en-US" b="1" dirty="0"/>
              <a:t> de </a:t>
            </a:r>
            <a:r>
              <a:rPr lang="en-US" b="1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, del </a:t>
            </a:r>
            <a:r>
              <a:rPr lang="en-US" dirty="0" err="1"/>
              <a:t>tipo</a:t>
            </a:r>
            <a:r>
              <a:rPr lang="en-US" dirty="0"/>
              <a:t> "SI </a:t>
            </a:r>
            <a:r>
              <a:rPr lang="en-US" dirty="0" err="1"/>
              <a:t>Evento</a:t>
            </a:r>
            <a:r>
              <a:rPr lang="en-US" dirty="0"/>
              <a:t> Z,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Acción</a:t>
            </a:r>
            <a:r>
              <a:rPr lang="en-US" dirty="0"/>
              <a:t> W". </a:t>
            </a:r>
            <a:endParaRPr lang="en-US" dirty="0" smtClean="0"/>
          </a:p>
          <a:p>
            <a:pPr lvl="1"/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suponer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o a las vistas.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/>
              <a:t>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 las vistas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al </a:t>
            </a:r>
            <a:r>
              <a:rPr lang="en-US" dirty="0" err="1" smtClean="0"/>
              <a:t>método</a:t>
            </a:r>
            <a:r>
              <a:rPr lang="en-US" dirty="0" smtClean="0"/>
              <a:t>  "</a:t>
            </a:r>
            <a:r>
              <a:rPr lang="en-US" dirty="0" err="1" smtClean="0"/>
              <a:t>Actualizar</a:t>
            </a:r>
            <a:r>
              <a:rPr lang="en-US" dirty="0"/>
              <a:t>()".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 err="1"/>
              <a:t>petición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"</a:t>
            </a:r>
            <a:r>
              <a:rPr lang="en-US" dirty="0" err="1"/>
              <a:t>Obtener_tiempo_de_entrega</a:t>
            </a:r>
            <a:r>
              <a:rPr lang="en-US" dirty="0"/>
              <a:t> ( </a:t>
            </a:r>
            <a:r>
              <a:rPr lang="en-US" dirty="0" err="1"/>
              <a:t>nueva_orden_de_venta</a:t>
            </a:r>
            <a:r>
              <a:rPr lang="en-US" dirty="0"/>
              <a:t> )". </a:t>
            </a:r>
          </a:p>
        </p:txBody>
      </p:sp>
    </p:spTree>
    <p:extLst>
      <p:ext uri="{BB962C8B-B14F-4D97-AF65-F5344CB8AC3E}">
        <p14:creationId xmlns:p14="http://schemas.microsoft.com/office/powerpoint/2010/main" val="2879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799" y="1825625"/>
            <a:ext cx="7258402" cy="4351338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5007743" y="3809888"/>
            <a:ext cx="2583228" cy="48634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Direccionamiento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5741030" y="1690688"/>
            <a:ext cx="2176513" cy="63398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Enrutamiento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Enrutamiento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399" y="1574574"/>
            <a:ext cx="9500064" cy="4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Vista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plantillas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b="1" dirty="0" err="1" smtClean="0"/>
              <a:t>plantillas</a:t>
            </a:r>
            <a:endParaRPr lang="en-US" b="1" dirty="0"/>
          </a:p>
          <a:p>
            <a:pPr lvl="1"/>
            <a:r>
              <a:rPr lang="en-US" dirty="0" err="1" smtClean="0"/>
              <a:t>Secciones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/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</a:p>
          <a:p>
            <a:pPr lvl="1"/>
            <a:r>
              <a:rPr lang="en-US" i="1" dirty="0" err="1" smtClean="0"/>
              <a:t>Renderización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i="1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Vistas: </a:t>
            </a:r>
            <a:r>
              <a:rPr lang="en-US" dirty="0" err="1" smtClean="0"/>
              <a:t>Plantillas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7144" y="3989940"/>
            <a:ext cx="6762772" cy="14361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7455" y="1956253"/>
            <a:ext cx="4717716" cy="4351338"/>
          </a:xfrm>
        </p:spPr>
        <p:txBody>
          <a:bodyPr/>
          <a:lstStyle/>
          <a:p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endParaRPr lang="en-US" dirty="0" smtClean="0"/>
          </a:p>
          <a:p>
            <a:pPr lvl="1"/>
            <a:r>
              <a:rPr lang="en-US" dirty="0" err="1" smtClean="0"/>
              <a:t>Estático</a:t>
            </a:r>
            <a:r>
              <a:rPr lang="en-US" dirty="0" smtClean="0"/>
              <a:t>: HTML</a:t>
            </a:r>
          </a:p>
          <a:p>
            <a:pPr lvl="1"/>
            <a:r>
              <a:rPr lang="en-US" dirty="0" err="1" smtClean="0"/>
              <a:t>Dinámico</a:t>
            </a:r>
            <a:r>
              <a:rPr lang="en-US" dirty="0" smtClean="0"/>
              <a:t>: PHP, JS, Python,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el </a:t>
            </a:r>
            <a:r>
              <a:rPr lang="en-US" dirty="0" err="1" smtClean="0"/>
              <a:t>patrón</a:t>
            </a:r>
            <a:r>
              <a:rPr lang="en-US" dirty="0" smtClean="0"/>
              <a:t> </a:t>
            </a:r>
            <a:r>
              <a:rPr lang="en-US" i="1" dirty="0" err="1" smtClean="0"/>
              <a:t>decorador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r>
              <a:rPr lang="en-US" dirty="0" smtClean="0"/>
              <a:t> global</a:t>
            </a:r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dinámico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4" y="1797731"/>
            <a:ext cx="6950311" cy="1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funciona?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Cliente-servidor</a:t>
            </a:r>
          </a:p>
          <a:p>
            <a:pPr lvl="1"/>
            <a:r>
              <a:rPr lang="es-MX" dirty="0" smtClean="0"/>
              <a:t>Distribución de tareas</a:t>
            </a:r>
          </a:p>
          <a:p>
            <a:pPr lvl="1"/>
            <a:r>
              <a:rPr lang="es-MX" dirty="0" smtClean="0"/>
              <a:t>Respuestas independientes</a:t>
            </a:r>
          </a:p>
          <a:p>
            <a:r>
              <a:rPr lang="es-MX" dirty="0" smtClean="0"/>
              <a:t>Servicio </a:t>
            </a:r>
          </a:p>
          <a:p>
            <a:pPr lvl="1"/>
            <a:r>
              <a:rPr lang="es-MX" dirty="0" smtClean="0"/>
              <a:t>Permanentemente en espera de peticiones</a:t>
            </a:r>
          </a:p>
          <a:p>
            <a:r>
              <a:rPr lang="es-MX" dirty="0" smtClean="0"/>
              <a:t>Recursos</a:t>
            </a:r>
          </a:p>
          <a:p>
            <a:pPr lvl="1"/>
            <a:r>
              <a:rPr lang="es-MX" dirty="0" smtClean="0"/>
              <a:t>Archivos, datos o servicios</a:t>
            </a:r>
          </a:p>
          <a:p>
            <a:r>
              <a:rPr lang="es-MX" dirty="0" smtClean="0"/>
              <a:t>Protocolo</a:t>
            </a:r>
          </a:p>
          <a:p>
            <a:pPr lvl="1"/>
            <a:r>
              <a:rPr lang="es-MX" dirty="0" smtClean="0"/>
              <a:t>SMTP, HTTP, FTP</a:t>
            </a:r>
          </a:p>
          <a:p>
            <a:r>
              <a:rPr lang="es-MX" dirty="0" smtClean="0"/>
              <a:t>Cliente </a:t>
            </a:r>
          </a:p>
          <a:p>
            <a:pPr lvl="1"/>
            <a:r>
              <a:rPr lang="es-MX" dirty="0" smtClean="0"/>
              <a:t>Navegador web, correo electrónico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143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4457" y="1179058"/>
            <a:ext cx="11190515" cy="4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52" y="1161143"/>
            <a:ext cx="8062806" cy="51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noRDBMS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89" y="-1"/>
            <a:ext cx="4166054" cy="63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nos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9" b="29523"/>
          <a:stretch/>
        </p:blipFill>
        <p:spPr bwMode="auto">
          <a:xfrm>
            <a:off x="4401003" y="2993572"/>
            <a:ext cx="2857500" cy="11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veloc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46" y="693284"/>
            <a:ext cx="2483153" cy="139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abajo 1"/>
          <p:cNvSpPr/>
          <p:nvPr/>
        </p:nvSpPr>
        <p:spPr>
          <a:xfrm rot="2934978">
            <a:off x="7620000" y="2182443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774698" y="2090448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Acceso rápido de datos</a:t>
            </a:r>
            <a:endParaRPr lang="es-MX" dirty="0"/>
          </a:p>
        </p:txBody>
      </p:sp>
      <p:pic>
        <p:nvPicPr>
          <p:cNvPr id="4102" name="Picture 6" descr="Resultado de imagen para sql sche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98" y="3744687"/>
            <a:ext cx="266073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abajo 8"/>
          <p:cNvSpPr/>
          <p:nvPr/>
        </p:nvSpPr>
        <p:spPr>
          <a:xfrm rot="6409042">
            <a:off x="7619999" y="3401786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8414657" y="5573876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Cambio de esquema rápido (tipo de datos) y</a:t>
            </a:r>
            <a:r>
              <a:rPr lang="es-MX" dirty="0"/>
              <a:t> </a:t>
            </a:r>
            <a:r>
              <a:rPr lang="es-MX" dirty="0" smtClean="0"/>
              <a:t>gran volumen de datos</a:t>
            </a:r>
          </a:p>
        </p:txBody>
      </p:sp>
      <p:pic>
        <p:nvPicPr>
          <p:cNvPr id="4104" name="Picture 8" descr="Resultado de imagen para data fi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18" y="4922849"/>
            <a:ext cx="3066596" cy="10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para data fil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7906" r="52550" b="28372"/>
          <a:stretch/>
        </p:blipFill>
        <p:spPr bwMode="auto">
          <a:xfrm>
            <a:off x="96604" y="3608917"/>
            <a:ext cx="2046514" cy="14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905511" y="5945048"/>
            <a:ext cx="440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Datos no estructurados o de diversas fuentes</a:t>
            </a:r>
            <a:endParaRPr lang="es-MX" dirty="0"/>
          </a:p>
        </p:txBody>
      </p:sp>
      <p:pic>
        <p:nvPicPr>
          <p:cNvPr id="4108" name="Picture 12" descr="Resultado de imagen para nosql hierarc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4" y="100012"/>
            <a:ext cx="3496953" cy="21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96604" y="2319018"/>
            <a:ext cx="329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Estructura jerárquica, que no depende de un esquema</a:t>
            </a:r>
            <a:endParaRPr lang="es-MX" dirty="0"/>
          </a:p>
        </p:txBody>
      </p:sp>
      <p:sp>
        <p:nvSpPr>
          <p:cNvPr id="16" name="Flecha abajo 15"/>
          <p:cNvSpPr/>
          <p:nvPr/>
        </p:nvSpPr>
        <p:spPr>
          <a:xfrm rot="17930757">
            <a:off x="3411396" y="2324760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 abajo 16"/>
          <p:cNvSpPr/>
          <p:nvPr/>
        </p:nvSpPr>
        <p:spPr>
          <a:xfrm rot="14343639">
            <a:off x="3409356" y="3542373"/>
            <a:ext cx="685800" cy="9688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1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/>
      <p:bldP spid="13" grpId="0"/>
      <p:bldP spid="15" grpId="0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-Right Arrow 6"/>
          <p:cNvSpPr/>
          <p:nvPr/>
        </p:nvSpPr>
        <p:spPr>
          <a:xfrm>
            <a:off x="3497943" y="2699656"/>
            <a:ext cx="5065486" cy="7982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3996" y="2574611"/>
            <a:ext cx="2273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03997" y="2574611"/>
            <a:ext cx="3002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46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noRDBMS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Proviene de </a:t>
            </a:r>
            <a:r>
              <a:rPr lang="es-MX" b="1" dirty="0" smtClean="0"/>
              <a:t>no-</a:t>
            </a:r>
            <a:r>
              <a:rPr lang="es-MX" b="1" dirty="0" err="1" smtClean="0"/>
              <a:t>Relational</a:t>
            </a:r>
            <a:r>
              <a:rPr lang="es-MX" b="1" dirty="0" smtClean="0"/>
              <a:t> </a:t>
            </a:r>
            <a:r>
              <a:rPr lang="es-MX" b="1" dirty="0" err="1" smtClean="0"/>
              <a:t>Database</a:t>
            </a:r>
            <a:r>
              <a:rPr lang="es-MX" b="1" dirty="0" smtClean="0"/>
              <a:t> Management </a:t>
            </a:r>
            <a:r>
              <a:rPr lang="es-MX" b="1" dirty="0" err="1" smtClean="0"/>
              <a:t>System</a:t>
            </a:r>
            <a:endParaRPr lang="es-MX" b="1" dirty="0" smtClean="0"/>
          </a:p>
          <a:p>
            <a:r>
              <a:rPr lang="es-MX" dirty="0" smtClean="0"/>
              <a:t>No sigue el modelo relacional </a:t>
            </a:r>
          </a:p>
          <a:p>
            <a:r>
              <a:rPr lang="es-MX" dirty="0" smtClean="0"/>
              <a:t>También conocido como BD </a:t>
            </a:r>
            <a:r>
              <a:rPr lang="es-MX" dirty="0" err="1" smtClean="0"/>
              <a:t>noSQL</a:t>
            </a:r>
            <a:r>
              <a:rPr lang="es-MX" dirty="0" smtClean="0"/>
              <a:t> </a:t>
            </a:r>
          </a:p>
          <a:p>
            <a:pPr lvl="1"/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Only</a:t>
            </a:r>
            <a:r>
              <a:rPr lang="es-MX" dirty="0" smtClean="0"/>
              <a:t> SQL</a:t>
            </a:r>
          </a:p>
          <a:p>
            <a:r>
              <a:rPr lang="es-MX" dirty="0" smtClean="0"/>
              <a:t>Características</a:t>
            </a:r>
          </a:p>
          <a:p>
            <a:pPr lvl="1"/>
            <a:r>
              <a:rPr lang="es-MX" dirty="0" smtClean="0"/>
              <a:t>Esquema flexible</a:t>
            </a:r>
          </a:p>
          <a:p>
            <a:pPr lvl="1"/>
            <a:r>
              <a:rPr lang="es-MX" dirty="0" smtClean="0"/>
              <a:t>Datos sin estructurar</a:t>
            </a:r>
          </a:p>
          <a:p>
            <a:endParaRPr lang="es-MX" dirty="0"/>
          </a:p>
        </p:txBody>
      </p:sp>
      <p:pic>
        <p:nvPicPr>
          <p:cNvPr id="2050" name="Picture 2" descr="Resultado de imagen para caracteristicas nosql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20431" r="11344" b="15398"/>
          <a:stretch/>
        </p:blipFill>
        <p:spPr bwMode="auto">
          <a:xfrm>
            <a:off x="5802084" y="1690687"/>
            <a:ext cx="6389916" cy="24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88" y="870854"/>
            <a:ext cx="7576461" cy="50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Representaciones</a:t>
            </a:r>
            <a:r>
              <a:rPr lang="en-US" dirty="0" smtClean="0"/>
              <a:t> de </a:t>
            </a:r>
            <a:r>
              <a:rPr lang="en-US" dirty="0" err="1" smtClean="0"/>
              <a:t>noRDBMS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Clave-Valor</a:t>
            </a:r>
          </a:p>
          <a:p>
            <a:pPr lvl="1"/>
            <a:r>
              <a:rPr lang="en-US" dirty="0" err="1" smtClean="0"/>
              <a:t>Utiliza</a:t>
            </a:r>
            <a:r>
              <a:rPr lang="en-US" dirty="0" smtClean="0"/>
              <a:t> Hash-Maps</a:t>
            </a:r>
          </a:p>
          <a:p>
            <a:pPr lvl="1"/>
            <a:r>
              <a:rPr lang="en-US" dirty="0" smtClean="0"/>
              <a:t>DS: </a:t>
            </a:r>
            <a:r>
              <a:rPr lang="en-US" dirty="0" err="1" smtClean="0"/>
              <a:t>Redis</a:t>
            </a:r>
            <a:r>
              <a:rPr lang="en-US" dirty="0" smtClean="0"/>
              <a:t> y </a:t>
            </a:r>
            <a:r>
              <a:rPr lang="en-US" dirty="0" err="1" smtClean="0"/>
              <a:t>Memcached</a:t>
            </a:r>
            <a:endParaRPr lang="en-US" dirty="0" smtClean="0"/>
          </a:p>
          <a:p>
            <a:r>
              <a:rPr lang="en-US" dirty="0" err="1"/>
              <a:t>Familia</a:t>
            </a:r>
            <a:r>
              <a:rPr lang="en-US" dirty="0"/>
              <a:t> de </a:t>
            </a:r>
            <a:r>
              <a:rPr lang="en-US" dirty="0" err="1"/>
              <a:t>Columnas</a:t>
            </a:r>
            <a:endParaRPr lang="en-US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en Clave-Valor</a:t>
            </a:r>
          </a:p>
          <a:p>
            <a:pPr lvl="1"/>
            <a:r>
              <a:rPr lang="en-US" dirty="0"/>
              <a:t>Fila: Clave-Valor; </a:t>
            </a:r>
            <a:r>
              <a:rPr lang="en-US" dirty="0" err="1"/>
              <a:t>Columna</a:t>
            </a:r>
            <a:r>
              <a:rPr lang="en-US" dirty="0"/>
              <a:t>: +Timestamp</a:t>
            </a:r>
          </a:p>
          <a:p>
            <a:pPr lvl="1"/>
            <a:r>
              <a:rPr lang="en-US" dirty="0"/>
              <a:t>DS: Cassandra, </a:t>
            </a:r>
            <a:r>
              <a:rPr lang="en-US" dirty="0" err="1"/>
              <a:t>Hbase</a:t>
            </a:r>
            <a:endParaRPr lang="en-US" dirty="0"/>
          </a:p>
          <a:p>
            <a:r>
              <a:rPr lang="en-US" dirty="0" err="1"/>
              <a:t>Grafo</a:t>
            </a:r>
            <a:endParaRPr lang="en-US" dirty="0"/>
          </a:p>
          <a:p>
            <a:pPr lvl="1"/>
            <a:r>
              <a:rPr lang="en-US" dirty="0" err="1"/>
              <a:t>Grafo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: </a:t>
            </a:r>
            <a:r>
              <a:rPr lang="en-US" dirty="0" err="1"/>
              <a:t>nodo</a:t>
            </a:r>
            <a:r>
              <a:rPr lang="en-US" dirty="0"/>
              <a:t>, </a:t>
            </a:r>
            <a:r>
              <a:rPr lang="en-US" dirty="0" err="1"/>
              <a:t>arco</a:t>
            </a:r>
            <a:r>
              <a:rPr lang="en-US" dirty="0"/>
              <a:t> y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r>
              <a:rPr lang="en-US" dirty="0"/>
              <a:t>DS: Neo4j, </a:t>
            </a:r>
            <a:r>
              <a:rPr lang="en-US" dirty="0" err="1"/>
              <a:t>Cayley</a:t>
            </a:r>
            <a:r>
              <a:rPr lang="en-US" dirty="0"/>
              <a:t>, Titan</a:t>
            </a:r>
          </a:p>
          <a:p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Semi-</a:t>
            </a:r>
            <a:r>
              <a:rPr lang="en-US" dirty="0" err="1" smtClean="0"/>
              <a:t>estructurado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anidados</a:t>
            </a:r>
            <a:endParaRPr lang="en-US" dirty="0" smtClean="0"/>
          </a:p>
          <a:p>
            <a:pPr lvl="1"/>
            <a:r>
              <a:rPr lang="en-US" dirty="0" smtClean="0"/>
              <a:t>DS: MongoDB(BSON), RIAK, </a:t>
            </a:r>
            <a:r>
              <a:rPr lang="en-US" dirty="0" err="1" smtClean="0"/>
              <a:t>CouchDB</a:t>
            </a:r>
            <a:endParaRPr lang="en-US" dirty="0" smtClean="0"/>
          </a:p>
        </p:txBody>
      </p:sp>
      <p:pic>
        <p:nvPicPr>
          <p:cNvPr id="1026" name="Picture 2" descr="Resultado de imagen para caracteristicas no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24868"/>
            <a:ext cx="5905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sql vs nos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" b="7567"/>
          <a:stretch/>
        </p:blipFill>
        <p:spPr bwMode="auto">
          <a:xfrm>
            <a:off x="620132" y="348344"/>
            <a:ext cx="11016697" cy="58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0800000">
            <a:off x="294333" y="365125"/>
            <a:ext cx="2628900" cy="5811838"/>
          </a:xfrm>
        </p:spPr>
        <p:txBody>
          <a:bodyPr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89" y="365197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68" y="2191658"/>
            <a:ext cx="6205703" cy="266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Relacional</a:t>
            </a:r>
            <a:r>
              <a:rPr lang="en-US" dirty="0" smtClean="0"/>
              <a:t> - No </a:t>
            </a:r>
            <a:r>
              <a:rPr lang="en-US" dirty="0" err="1" smtClean="0"/>
              <a:t>Relacional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2" y="1690688"/>
            <a:ext cx="381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291" t="28147" r="3646" b="23149"/>
          <a:stretch/>
        </p:blipFill>
        <p:spPr>
          <a:xfrm>
            <a:off x="114300" y="1006929"/>
            <a:ext cx="1198498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68" y="0"/>
            <a:ext cx="7306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Document Mapping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noRDBMS</a:t>
            </a:r>
            <a:endParaRPr lang="en-US" dirty="0" smtClean="0"/>
          </a:p>
          <a:p>
            <a:r>
              <a:rPr lang="en-US" dirty="0" err="1" smtClean="0"/>
              <a:t>Soporte</a:t>
            </a:r>
            <a:r>
              <a:rPr lang="en-US" dirty="0" smtClean="0"/>
              <a:t> de </a:t>
            </a:r>
            <a:r>
              <a:rPr lang="en-US" dirty="0" err="1" smtClean="0"/>
              <a:t>colecciones</a:t>
            </a:r>
            <a:endParaRPr lang="en-US" dirty="0" smtClean="0"/>
          </a:p>
          <a:p>
            <a:pPr lvl="1"/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r>
              <a:rPr lang="en-US" dirty="0" err="1" smtClean="0"/>
              <a:t>ManyToOne</a:t>
            </a:r>
            <a:endParaRPr lang="en-US" dirty="0"/>
          </a:p>
          <a:p>
            <a:pPr lvl="1"/>
            <a:r>
              <a:rPr lang="en-US" dirty="0" err="1" smtClean="0"/>
              <a:t>ManyToMany</a:t>
            </a:r>
            <a:endParaRPr lang="en-US" dirty="0" smtClean="0"/>
          </a:p>
          <a:p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embebidos</a:t>
            </a:r>
            <a:endParaRPr lang="en-US" dirty="0" smtClean="0"/>
          </a:p>
          <a:p>
            <a:r>
              <a:rPr lang="en-US" dirty="0" err="1" smtClean="0"/>
              <a:t>Cascada</a:t>
            </a:r>
            <a:r>
              <a:rPr lang="en-US" dirty="0" smtClean="0"/>
              <a:t>: </a:t>
            </a:r>
            <a:r>
              <a:rPr lang="en-US" dirty="0" err="1" smtClean="0"/>
              <a:t>persistencia</a:t>
            </a:r>
            <a:r>
              <a:rPr lang="en-US" dirty="0" smtClean="0"/>
              <a:t> y </a:t>
            </a:r>
            <a:r>
              <a:rPr lang="en-US" dirty="0" err="1" smtClean="0"/>
              <a:t>eliminación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2" y="2123622"/>
            <a:ext cx="609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 smtClean="0"/>
              <a:t>DBaas</a:t>
            </a:r>
            <a:endParaRPr lang="es-MX" dirty="0"/>
          </a:p>
        </p:txBody>
      </p:sp>
      <p:pic>
        <p:nvPicPr>
          <p:cNvPr id="5124" name="Picture 4" descr="Resultado de imagen para rest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4" y="3554527"/>
            <a:ext cx="4809360" cy="26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89" y="2456770"/>
            <a:ext cx="28575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para m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61" y="2047876"/>
            <a:ext cx="3287447" cy="16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n para ml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05" y="3554527"/>
            <a:ext cx="4921523" cy="231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web securit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403" y="366712"/>
            <a:ext cx="7595053" cy="56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seguridad comunes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Ataques al servidor</a:t>
            </a:r>
          </a:p>
          <a:p>
            <a:r>
              <a:rPr lang="es-MX" dirty="0" smtClean="0"/>
              <a:t>Punto de ataque más común: formularios HTML</a:t>
            </a:r>
          </a:p>
          <a:p>
            <a:r>
              <a:rPr lang="es-MX" dirty="0" smtClean="0"/>
              <a:t>Clave: la forma cómo el servidor maneja los formularios</a:t>
            </a:r>
          </a:p>
          <a:p>
            <a:endParaRPr lang="es-MX" dirty="0"/>
          </a:p>
        </p:txBody>
      </p:sp>
      <p:pic>
        <p:nvPicPr>
          <p:cNvPr id="7170" name="Picture 2" descr="Resultado de imagen para x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7015"/>
            <a:ext cx="5181600" cy="320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XSS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Tipo de Inyección</a:t>
            </a:r>
          </a:p>
          <a:p>
            <a:r>
              <a:rPr lang="es-MX" dirty="0" smtClean="0"/>
              <a:t>Script maliciosos son inyectados </a:t>
            </a:r>
          </a:p>
        </p:txBody>
      </p:sp>
      <p:pic>
        <p:nvPicPr>
          <p:cNvPr id="8196" name="Picture 4" descr="Resultado de imagen para x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34353"/>
            <a:ext cx="5181600" cy="233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4679" r="78151" b="75741"/>
          <a:stretch/>
        </p:blipFill>
        <p:spPr>
          <a:xfrm>
            <a:off x="1038390" y="2046515"/>
            <a:ext cx="4611296" cy="1137356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De ingresar:</a:t>
            </a:r>
          </a:p>
          <a:p>
            <a:pPr lvl="1"/>
            <a:r>
              <a:rPr lang="es-MX" b="1" dirty="0" smtClean="0"/>
              <a:t>" </a:t>
            </a:r>
            <a:r>
              <a:rPr lang="es-MX" b="1" dirty="0" err="1"/>
              <a:t>onload</a:t>
            </a:r>
            <a:r>
              <a:rPr lang="es-MX" b="1" dirty="0"/>
              <a:t>=</a:t>
            </a:r>
            <a:r>
              <a:rPr lang="es-MX" b="1" dirty="0" err="1"/>
              <a:t>alert</a:t>
            </a:r>
            <a:r>
              <a:rPr lang="es-MX" b="1" dirty="0"/>
              <a:t>(1</a:t>
            </a:r>
            <a:r>
              <a:rPr lang="es-MX" b="1" dirty="0" smtClean="0"/>
              <a:t>) </a:t>
            </a:r>
            <a:r>
              <a:rPr lang="es-MX" dirty="0" smtClean="0"/>
              <a:t>Añadirá un </a:t>
            </a:r>
            <a:r>
              <a:rPr lang="es-MX" dirty="0" err="1" smtClean="0"/>
              <a:t>callback</a:t>
            </a:r>
            <a:r>
              <a:rPr lang="es-MX" dirty="0" smtClean="0"/>
              <a:t> al </a:t>
            </a:r>
            <a:r>
              <a:rPr lang="es-MX" dirty="0" smtClean="0"/>
              <a:t>evento </a:t>
            </a:r>
            <a:r>
              <a:rPr lang="es-MX" dirty="0" err="1" smtClean="0"/>
              <a:t>onload</a:t>
            </a:r>
            <a:r>
              <a:rPr lang="es-MX" dirty="0" smtClean="0"/>
              <a:t> del DOM</a:t>
            </a:r>
          </a:p>
          <a:p>
            <a:pPr lvl="1"/>
            <a:endParaRPr lang="en-US" dirty="0"/>
          </a:p>
          <a:p>
            <a:pPr lvl="1"/>
            <a:r>
              <a:rPr lang="es-MX" b="1" dirty="0"/>
              <a:t>&lt;script&gt;</a:t>
            </a:r>
            <a:r>
              <a:rPr lang="es-MX" b="1" dirty="0" err="1"/>
              <a:t>alert</a:t>
            </a:r>
            <a:r>
              <a:rPr lang="es-MX" b="1" dirty="0"/>
              <a:t>(1)&lt;/script&gt;</a:t>
            </a:r>
            <a:r>
              <a:rPr lang="es-MX" dirty="0"/>
              <a:t> El script se ejecutará</a:t>
            </a:r>
          </a:p>
          <a:p>
            <a:pPr lvl="1"/>
            <a:endParaRPr lang="es-MX" b="1" dirty="0" smtClean="0"/>
          </a:p>
          <a:p>
            <a:pPr lvl="1"/>
            <a:r>
              <a:rPr lang="es-MX" b="1" dirty="0" err="1" smtClean="0"/>
              <a:t>javascript:alert</a:t>
            </a:r>
            <a:r>
              <a:rPr lang="es-MX" b="1" dirty="0" smtClean="0"/>
              <a:t>(1);</a:t>
            </a:r>
            <a:r>
              <a:rPr lang="es-MX" dirty="0" smtClean="0"/>
              <a:t> Ejecutará este código cuando el usuario haga clic </a:t>
            </a:r>
          </a:p>
          <a:p>
            <a:pPr lvl="1"/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838200" y="3194757"/>
            <a:ext cx="439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Puede ser cualquier script, por ejemplo ejecutar cualquier operación en nombre del usuario</a:t>
            </a:r>
          </a:p>
          <a:p>
            <a:pPr algn="ctr"/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1090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Ataque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0" t="14686" r="77901" b="77253"/>
          <a:stretch/>
        </p:blipFill>
        <p:spPr>
          <a:xfrm>
            <a:off x="838200" y="1704619"/>
            <a:ext cx="3770489" cy="7789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-125" t="16996" r="76004" b="69396"/>
          <a:stretch/>
        </p:blipFill>
        <p:spPr>
          <a:xfrm>
            <a:off x="3660422" y="4458491"/>
            <a:ext cx="4411134" cy="1399825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9738374">
            <a:off x="3438621" y="2720623"/>
            <a:ext cx="697089" cy="1264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12825034">
            <a:off x="7184786" y="2718516"/>
            <a:ext cx="697089" cy="1264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1875" t="8766" r="32260" b="72184"/>
          <a:stretch/>
        </p:blipFill>
        <p:spPr>
          <a:xfrm>
            <a:off x="7275690" y="1226618"/>
            <a:ext cx="4701822" cy="14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Mitigación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b="1" dirty="0"/>
              <a:t>" </a:t>
            </a:r>
            <a:r>
              <a:rPr lang="es-MX" b="1" dirty="0" err="1"/>
              <a:t>onload</a:t>
            </a:r>
            <a:r>
              <a:rPr lang="es-MX" b="1" dirty="0"/>
              <a:t>=</a:t>
            </a:r>
            <a:r>
              <a:rPr lang="es-MX" b="1" dirty="0" err="1"/>
              <a:t>alert</a:t>
            </a:r>
            <a:r>
              <a:rPr lang="es-MX" b="1" dirty="0"/>
              <a:t>(1) </a:t>
            </a:r>
            <a:r>
              <a:rPr lang="es-MX" dirty="0"/>
              <a:t>Añadirá un </a:t>
            </a:r>
            <a:r>
              <a:rPr lang="es-MX" dirty="0" err="1"/>
              <a:t>callback</a:t>
            </a:r>
            <a:r>
              <a:rPr lang="es-MX" dirty="0"/>
              <a:t> al </a:t>
            </a:r>
            <a:r>
              <a:rPr lang="es-MX" dirty="0" err="1"/>
              <a:t>eventlo</a:t>
            </a:r>
            <a:r>
              <a:rPr lang="es-MX" dirty="0"/>
              <a:t> </a:t>
            </a:r>
            <a:r>
              <a:rPr lang="es-MX" dirty="0" err="1"/>
              <a:t>onload</a:t>
            </a:r>
            <a:r>
              <a:rPr lang="es-MX" dirty="0"/>
              <a:t> del DOM</a:t>
            </a:r>
          </a:p>
          <a:p>
            <a:endParaRPr lang="en-US" dirty="0"/>
          </a:p>
          <a:p>
            <a:r>
              <a:rPr lang="es-MX" b="1" dirty="0"/>
              <a:t>&lt;script&gt;</a:t>
            </a:r>
            <a:r>
              <a:rPr lang="es-MX" b="1" dirty="0" err="1"/>
              <a:t>alert</a:t>
            </a:r>
            <a:r>
              <a:rPr lang="es-MX" b="1" dirty="0"/>
              <a:t>(1)&lt;/script&gt;</a:t>
            </a:r>
            <a:r>
              <a:rPr lang="es-MX" dirty="0"/>
              <a:t> El script se ejecutará</a:t>
            </a:r>
          </a:p>
          <a:p>
            <a:endParaRPr lang="es-MX" b="1" dirty="0" smtClean="0"/>
          </a:p>
          <a:p>
            <a:r>
              <a:rPr lang="es-MX" b="1" dirty="0" err="1" smtClean="0"/>
              <a:t>javascript:alert</a:t>
            </a:r>
            <a:r>
              <a:rPr lang="es-MX" b="1" dirty="0" smtClean="0"/>
              <a:t>(1</a:t>
            </a:r>
            <a:r>
              <a:rPr lang="es-MX" b="1" dirty="0"/>
              <a:t>);</a:t>
            </a:r>
            <a:r>
              <a:rPr lang="es-MX" dirty="0"/>
              <a:t> Ejecutará este código cuando el usuario haga clic 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err="1" smtClean="0"/>
              <a:t>Chrome</a:t>
            </a:r>
            <a:r>
              <a:rPr lang="es-MX" dirty="0" smtClean="0"/>
              <a:t> lanza un error. Este comportamiento puede ser controlado con </a:t>
            </a:r>
            <a:r>
              <a:rPr lang="es-MX" dirty="0"/>
              <a:t>la cabecera 'X-XSS-</a:t>
            </a:r>
            <a:r>
              <a:rPr lang="es-MX" dirty="0" err="1"/>
              <a:t>Protection</a:t>
            </a:r>
            <a:r>
              <a:rPr lang="es-MX" dirty="0"/>
              <a:t>' </a:t>
            </a:r>
            <a:r>
              <a:rPr lang="es-MX" dirty="0" err="1" smtClean="0"/>
              <a:t>header</a:t>
            </a:r>
            <a:endParaRPr lang="es-MX" dirty="0" smtClean="0"/>
          </a:p>
          <a:p>
            <a:r>
              <a:rPr lang="es-MX" dirty="0" smtClean="0"/>
              <a:t>El manejador de plantillas (Jinja2) utiliza </a:t>
            </a:r>
            <a:r>
              <a:rPr lang="es-MX" i="1" dirty="0" err="1" smtClean="0"/>
              <a:t>escaping</a:t>
            </a:r>
            <a:r>
              <a:rPr lang="es-MX" dirty="0" smtClean="0"/>
              <a:t> (previene que ciertos caracteres formen parte de la codificación</a:t>
            </a:r>
            <a:r>
              <a:rPr lang="en-US" dirty="0" smtClean="0"/>
              <a:t>)</a:t>
            </a:r>
          </a:p>
          <a:p>
            <a:r>
              <a:rPr lang="es-MX" dirty="0" smtClean="0"/>
              <a:t>Agregar la cabecera a la respuesta</a:t>
            </a:r>
            <a:r>
              <a:rPr lang="es-MX" dirty="0"/>
              <a:t>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b="1" i="1" dirty="0" smtClean="0"/>
              <a:t>Content-Security-</a:t>
            </a:r>
            <a:r>
              <a:rPr lang="es-MX" b="1" i="1" dirty="0" err="1" smtClean="0"/>
              <a:t>Policy</a:t>
            </a:r>
            <a:endParaRPr lang="es-MX" b="1" i="1" dirty="0" smtClean="0"/>
          </a:p>
        </p:txBody>
      </p:sp>
    </p:spTree>
    <p:extLst>
      <p:ext uri="{BB962C8B-B14F-4D97-AF65-F5344CB8AC3E}">
        <p14:creationId xmlns:p14="http://schemas.microsoft.com/office/powerpoint/2010/main" val="850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CSP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i="1" dirty="0" smtClean="0"/>
              <a:t>Content Security </a:t>
            </a:r>
            <a:r>
              <a:rPr lang="es-MX" i="1" dirty="0" err="1" smtClean="0"/>
              <a:t>Policy</a:t>
            </a:r>
            <a:r>
              <a:rPr lang="es-MX" i="1" dirty="0" smtClean="0"/>
              <a:t> </a:t>
            </a:r>
          </a:p>
          <a:p>
            <a:r>
              <a:rPr lang="en-US" dirty="0" err="1" smtClean="0"/>
              <a:t>Mecanismo</a:t>
            </a:r>
            <a:r>
              <a:rPr lang="en-US" dirty="0" smtClean="0"/>
              <a:t> para </a:t>
            </a:r>
            <a:r>
              <a:rPr lang="en-US" dirty="0" err="1" smtClean="0"/>
              <a:t>proteger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XSS y </a:t>
            </a:r>
            <a:r>
              <a:rPr lang="es-MX" dirty="0" err="1" smtClean="0"/>
              <a:t>Clickjacking</a:t>
            </a:r>
            <a:r>
              <a:rPr lang="es-MX" dirty="0" smtClean="0"/>
              <a:t> 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especifican</a:t>
            </a:r>
            <a:r>
              <a:rPr lang="en-US" dirty="0"/>
              <a:t> </a:t>
            </a:r>
            <a:r>
              <a:rPr lang="en-US" dirty="0" err="1" smtClean="0"/>
              <a:t>lugares</a:t>
            </a:r>
            <a:r>
              <a:rPr lang="en-US" dirty="0" smtClean="0"/>
              <a:t> </a:t>
            </a:r>
            <a:r>
              <a:rPr lang="en-US" dirty="0" err="1" smtClean="0"/>
              <a:t>seguros</a:t>
            </a:r>
            <a:r>
              <a:rPr lang="en-US" dirty="0" smtClean="0"/>
              <a:t> para </a:t>
            </a:r>
            <a:r>
              <a:rPr lang="en-US" dirty="0" err="1" smtClean="0"/>
              <a:t>cargar</a:t>
            </a:r>
            <a:endParaRPr lang="en-US" dirty="0" smtClean="0"/>
          </a:p>
          <a:p>
            <a:pPr lvl="1"/>
            <a:r>
              <a:rPr lang="en-US" dirty="0" smtClean="0"/>
              <a:t>JS</a:t>
            </a:r>
          </a:p>
          <a:p>
            <a:pPr lvl="1"/>
            <a:r>
              <a:rPr lang="en-US" dirty="0" smtClean="0"/>
              <a:t>Fuentes</a:t>
            </a:r>
          </a:p>
          <a:p>
            <a:pPr lvl="1"/>
            <a:r>
              <a:rPr lang="en-US" dirty="0" smtClean="0"/>
              <a:t>CSS, </a:t>
            </a:r>
            <a:r>
              <a:rPr lang="en-US" dirty="0" err="1" smtClean="0"/>
              <a:t>otros</a:t>
            </a:r>
            <a:endParaRPr lang="en-US" dirty="0" smtClean="0"/>
          </a:p>
          <a:p>
            <a:r>
              <a:rPr lang="en-US" dirty="0" err="1" smtClean="0"/>
              <a:t>Previene</a:t>
            </a:r>
            <a:r>
              <a:rPr lang="en-US" dirty="0" smtClean="0"/>
              <a:t> la </a:t>
            </a:r>
            <a:r>
              <a:rPr lang="en-US" dirty="0" err="1" smtClean="0"/>
              <a:t>ejecuci</a:t>
            </a:r>
            <a:r>
              <a:rPr lang="es-MX" dirty="0" err="1" smtClean="0"/>
              <a:t>ón</a:t>
            </a:r>
            <a:r>
              <a:rPr lang="es-MX" dirty="0" smtClean="0"/>
              <a:t> de código </a:t>
            </a:r>
            <a:r>
              <a:rPr lang="es-MX" i="1" dirty="0" err="1" smtClean="0"/>
              <a:t>inline</a:t>
            </a:r>
            <a:endParaRPr lang="es-MX" dirty="0"/>
          </a:p>
        </p:txBody>
      </p:sp>
      <p:pic>
        <p:nvPicPr>
          <p:cNvPr id="9218" name="Picture 2" descr="Resultado de imagen para Content Security PolicyÂ 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69124"/>
            <a:ext cx="5181600" cy="126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2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CSRF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i="1" dirty="0"/>
              <a:t>Cross-</a:t>
            </a:r>
            <a:r>
              <a:rPr lang="es-MX" i="1" dirty="0" err="1"/>
              <a:t>Site</a:t>
            </a:r>
            <a:r>
              <a:rPr lang="es-MX" i="1" dirty="0"/>
              <a:t> </a:t>
            </a:r>
            <a:r>
              <a:rPr lang="es-MX" i="1" dirty="0" err="1"/>
              <a:t>Request</a:t>
            </a:r>
            <a:r>
              <a:rPr lang="es-MX" i="1" dirty="0"/>
              <a:t> </a:t>
            </a:r>
            <a:r>
              <a:rPr lang="es-MX" i="1" dirty="0" err="1"/>
              <a:t>Forgery</a:t>
            </a:r>
            <a:r>
              <a:rPr lang="es-MX" i="1" dirty="0"/>
              <a:t> </a:t>
            </a:r>
            <a:endParaRPr lang="es-MX" i="1" dirty="0" smtClean="0"/>
          </a:p>
          <a:p>
            <a:r>
              <a:rPr lang="es-MX" dirty="0"/>
              <a:t>El usuario es engañado de utilizar el sitio del </a:t>
            </a:r>
            <a:r>
              <a:rPr lang="es-MX" dirty="0" smtClean="0"/>
              <a:t>atacante</a:t>
            </a:r>
          </a:p>
          <a:p>
            <a:r>
              <a:rPr lang="es-MX" dirty="0" smtClean="0"/>
              <a:t>Permite al atacante hacer requerimientos</a:t>
            </a:r>
          </a:p>
          <a:p>
            <a:pPr lvl="1"/>
            <a:r>
              <a:rPr lang="es-MX" dirty="0" smtClean="0"/>
              <a:t>A varios sitios</a:t>
            </a:r>
          </a:p>
          <a:p>
            <a:pPr lvl="1"/>
            <a:r>
              <a:rPr lang="es-MX" dirty="0" smtClean="0"/>
              <a:t>Fingiendo ser el usuario</a:t>
            </a:r>
          </a:p>
        </p:txBody>
      </p:sp>
      <p:pic>
        <p:nvPicPr>
          <p:cNvPr id="10242" name="Picture 2" descr="Resultado de imagen para CSR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51522"/>
            <a:ext cx="5181600" cy="10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Ataque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70" t="17325" r="72284" b="57544"/>
          <a:stretch/>
        </p:blipFill>
        <p:spPr>
          <a:xfrm>
            <a:off x="377343" y="4336262"/>
            <a:ext cx="3974573" cy="205457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3951" t="57380" r="60494" b="39058"/>
          <a:stretch/>
        </p:blipFill>
        <p:spPr>
          <a:xfrm>
            <a:off x="7459134" y="1541373"/>
            <a:ext cx="2844801" cy="3664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24" t="15788" r="73024" b="58024"/>
          <a:stretch/>
        </p:blipFill>
        <p:spPr>
          <a:xfrm>
            <a:off x="369804" y="1490619"/>
            <a:ext cx="3633610" cy="19933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512" t="17106" r="74056" b="56312"/>
          <a:stretch/>
        </p:blipFill>
        <p:spPr>
          <a:xfrm>
            <a:off x="7052734" y="3321557"/>
            <a:ext cx="4651021" cy="273451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2016086" y="3321557"/>
            <a:ext cx="697089" cy="958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13854144">
            <a:off x="5172215" y="1234044"/>
            <a:ext cx="697089" cy="39886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8532989" y="2146162"/>
            <a:ext cx="697089" cy="958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 rot="19255188">
            <a:off x="4036447" y="2816322"/>
            <a:ext cx="21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Con POST o con GET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18419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Mitigación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Utilizar</a:t>
            </a:r>
            <a:r>
              <a:rPr lang="en-US" dirty="0" smtClean="0"/>
              <a:t> tokens de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1"/>
            <a:r>
              <a:rPr lang="en-US" dirty="0" err="1" smtClean="0"/>
              <a:t>formularios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valida</a:t>
            </a:r>
            <a:r>
              <a:rPr lang="en-US" dirty="0" smtClean="0"/>
              <a:t> el token</a:t>
            </a:r>
          </a:p>
          <a:p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cabeceras</a:t>
            </a:r>
            <a:endParaRPr lang="en-US" dirty="0" smtClean="0"/>
          </a:p>
          <a:p>
            <a:pPr lvl="1"/>
            <a:r>
              <a:rPr lang="en-US" i="1" dirty="0" smtClean="0"/>
              <a:t>Origin</a:t>
            </a:r>
            <a:r>
              <a:rPr lang="en-US" dirty="0" smtClean="0"/>
              <a:t> </a:t>
            </a:r>
            <a:r>
              <a:rPr lang="es-MX" dirty="0" smtClean="0"/>
              <a:t>y</a:t>
            </a:r>
            <a:r>
              <a:rPr lang="en-US" dirty="0" smtClean="0"/>
              <a:t>/o </a:t>
            </a:r>
            <a:r>
              <a:rPr lang="en-US" i="1" dirty="0" smtClean="0"/>
              <a:t>Refer 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coincidir</a:t>
            </a:r>
            <a:r>
              <a:rPr lang="en-US" dirty="0" smtClean="0"/>
              <a:t> con el </a:t>
            </a:r>
            <a:r>
              <a:rPr lang="en-US" dirty="0" err="1" smtClean="0"/>
              <a:t>nombre</a:t>
            </a:r>
            <a:r>
              <a:rPr lang="en-US" dirty="0" smtClean="0"/>
              <a:t> real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GET no </a:t>
            </a:r>
            <a:r>
              <a:rPr lang="en-US" b="1" dirty="0" err="1" smtClean="0">
                <a:solidFill>
                  <a:srgbClr val="FF0000"/>
                </a:solidFill>
              </a:rPr>
              <a:t>deben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cambiar</a:t>
            </a:r>
            <a:r>
              <a:rPr lang="en-US" b="1" dirty="0" smtClean="0">
                <a:solidFill>
                  <a:srgbClr val="FF0000"/>
                </a:solidFill>
              </a:rPr>
              <a:t> el </a:t>
            </a:r>
            <a:r>
              <a:rPr lang="en-US" b="1" dirty="0" err="1" smtClean="0">
                <a:solidFill>
                  <a:srgbClr val="FF0000"/>
                </a:solidFill>
              </a:rPr>
              <a:t>estado</a:t>
            </a:r>
            <a:r>
              <a:rPr lang="en-US" b="1" dirty="0" smtClean="0">
                <a:solidFill>
                  <a:srgbClr val="FF0000"/>
                </a:solidFill>
              </a:rPr>
              <a:t> del </a:t>
            </a:r>
            <a:r>
              <a:rPr lang="en-US" b="1" dirty="0" err="1" smtClean="0">
                <a:solidFill>
                  <a:srgbClr val="FF0000"/>
                </a:solidFill>
              </a:rPr>
              <a:t>sistema</a:t>
            </a:r>
            <a:endParaRPr lang="es-MX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Resultado de imagen para csrf toke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4634"/>
            <a:ext cx="5181600" cy="19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8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Mensajer</a:t>
            </a:r>
            <a:r>
              <a:rPr lang="es-MX" sz="1800" dirty="0" err="1" smtClean="0"/>
              <a:t>ía</a:t>
            </a:r>
            <a:r>
              <a:rPr lang="en-US" sz="1800" dirty="0" smtClean="0"/>
              <a:t> 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505290"/>
            <a:ext cx="5181600" cy="249600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=&gt;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r>
              <a:rPr lang="en-US" dirty="0" smtClean="0"/>
              <a:t>, -</a:t>
            </a:r>
            <a:r>
              <a:rPr lang="en-US" dirty="0" err="1" smtClean="0"/>
              <a:t>Tiempo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53200" y="1505290"/>
            <a:ext cx="5181600" cy="2332718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en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657600" y="4222208"/>
            <a:ext cx="6096000" cy="2002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800" dirty="0" err="1"/>
              <a:t>Basados</a:t>
            </a:r>
            <a:r>
              <a:rPr lang="en-US" sz="2800" dirty="0"/>
              <a:t> en </a:t>
            </a:r>
            <a:r>
              <a:rPr lang="en-US" sz="2800" dirty="0" err="1"/>
              <a:t>Hilos</a:t>
            </a:r>
            <a:endParaRPr lang="en-US" sz="28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 err="1"/>
              <a:t>Parecido</a:t>
            </a:r>
            <a:r>
              <a:rPr lang="en-US" sz="2400" dirty="0"/>
              <a:t> al anterior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+</a:t>
            </a:r>
            <a:r>
              <a:rPr lang="en-US" sz="2400" dirty="0" err="1"/>
              <a:t>Sencillo</a:t>
            </a:r>
            <a:r>
              <a:rPr lang="en-US" sz="2400" dirty="0"/>
              <a:t>, +</a:t>
            </a:r>
            <a:r>
              <a:rPr lang="en-US" sz="2400" dirty="0" err="1"/>
              <a:t>Rendimiento</a:t>
            </a:r>
            <a:r>
              <a:rPr lang="en-US" sz="2400" dirty="0"/>
              <a:t>, +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compartidos</a:t>
            </a:r>
            <a:endParaRPr lang="en-US" sz="24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-</a:t>
            </a:r>
            <a:r>
              <a:rPr lang="en-US" sz="2400" dirty="0" err="1"/>
              <a:t>Seguridad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7342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25063</TotalTime>
  <Words>1516</Words>
  <Application>Microsoft Office PowerPoint</Application>
  <PresentationFormat>Panorámica</PresentationFormat>
  <Paragraphs>403</Paragraphs>
  <Slides>75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Presentación de PowerPoint</vt:lpstr>
      <vt:lpstr>Servidor</vt:lpstr>
      <vt:lpstr>Servidor</vt:lpstr>
      <vt:lpstr>¿Cómo funciona?</vt:lpstr>
      <vt:lpstr>Tipos de servidores</vt:lpstr>
      <vt:lpstr>Servidor web</vt:lpstr>
      <vt:lpstr>¿Qué es un servidor web?</vt:lpstr>
      <vt:lpstr>Tipos</vt:lpstr>
      <vt:lpstr>Ejemplos</vt:lpstr>
      <vt:lpstr>Más utilizados</vt:lpstr>
      <vt:lpstr>Partes de una dirección web y enlaces</vt:lpstr>
      <vt:lpstr>URL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Códigos de Estado</vt:lpstr>
      <vt:lpstr>Formularios</vt:lpstr>
      <vt:lpstr>Formularios</vt:lpstr>
      <vt:lpstr>Arquitectura</vt:lpstr>
      <vt:lpstr>Presentación de PowerPoint</vt:lpstr>
      <vt:lpstr>Plataformas y tecnologías</vt:lpstr>
      <vt:lpstr>Plataforma  - Tecnología</vt:lpstr>
      <vt:lpstr>Tecnologías en el servidor</vt:lpstr>
      <vt:lpstr>Web Frameworks</vt:lpstr>
      <vt:lpstr>Big Picture</vt:lpstr>
      <vt:lpstr>Rendimiento, escalabilidad y disponibilidad </vt:lpstr>
      <vt:lpstr>Definición</vt:lpstr>
      <vt:lpstr>MVC</vt:lpstr>
      <vt:lpstr>MVC</vt:lpstr>
      <vt:lpstr>Presentación de PowerPoint</vt:lpstr>
      <vt:lpstr>Componentes</vt:lpstr>
      <vt:lpstr>Capa Modelo</vt:lpstr>
      <vt:lpstr>Modelo</vt:lpstr>
      <vt:lpstr>¿Qué es un ORM?</vt:lpstr>
      <vt:lpstr>Pros vs Cons</vt:lpstr>
      <vt:lpstr>ORMs vs Conectores BD</vt:lpstr>
      <vt:lpstr>ORMs</vt:lpstr>
      <vt:lpstr>Capa Controlador</vt:lpstr>
      <vt:lpstr>Controlador</vt:lpstr>
      <vt:lpstr>Estructura del controlador</vt:lpstr>
      <vt:lpstr>Enrutamiento</vt:lpstr>
      <vt:lpstr>Capa Vista</vt:lpstr>
      <vt:lpstr>Vista</vt:lpstr>
      <vt:lpstr>Vistas: Plantillas</vt:lpstr>
      <vt:lpstr>Presentación de PowerPoint</vt:lpstr>
      <vt:lpstr>MVC</vt:lpstr>
      <vt:lpstr>noRDBMS</vt:lpstr>
      <vt:lpstr>Presentación de PowerPoint</vt:lpstr>
      <vt:lpstr>Presentación de PowerPoint</vt:lpstr>
      <vt:lpstr>Presentación de PowerPoint</vt:lpstr>
      <vt:lpstr>noRDBMS</vt:lpstr>
      <vt:lpstr>Presentación de PowerPoint</vt:lpstr>
      <vt:lpstr>Representaciones de noRDBMS</vt:lpstr>
      <vt:lpstr>Presentación de PowerPoint</vt:lpstr>
      <vt:lpstr>Relacional - No Relacional</vt:lpstr>
      <vt:lpstr>Presentación de PowerPoint</vt:lpstr>
      <vt:lpstr>Presentación de PowerPoint</vt:lpstr>
      <vt:lpstr>ODMs</vt:lpstr>
      <vt:lpstr>DBaas</vt:lpstr>
      <vt:lpstr>Seguridad Web</vt:lpstr>
      <vt:lpstr>Presentación de PowerPoint</vt:lpstr>
      <vt:lpstr>Problemas de seguridad comunes</vt:lpstr>
      <vt:lpstr>XSS</vt:lpstr>
      <vt:lpstr>Ejemplo</vt:lpstr>
      <vt:lpstr>Ataque</vt:lpstr>
      <vt:lpstr>Mitigación</vt:lpstr>
      <vt:lpstr>CSP</vt:lpstr>
      <vt:lpstr>CSRF</vt:lpstr>
      <vt:lpstr>Ataque</vt:lpstr>
      <vt:lpstr>Mitigación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1127</cp:revision>
  <dcterms:created xsi:type="dcterms:W3CDTF">2017-05-02T21:53:04Z</dcterms:created>
  <dcterms:modified xsi:type="dcterms:W3CDTF">2019-07-29T20:09:42Z</dcterms:modified>
</cp:coreProperties>
</file>